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386" r:id="rId5"/>
    <p:sldId id="276" r:id="rId6"/>
    <p:sldId id="309" r:id="rId7"/>
    <p:sldId id="373" r:id="rId8"/>
    <p:sldId id="372" r:id="rId9"/>
    <p:sldId id="374" r:id="rId10"/>
    <p:sldId id="376" r:id="rId11"/>
    <p:sldId id="301" r:id="rId12"/>
    <p:sldId id="380" r:id="rId13"/>
    <p:sldId id="381" r:id="rId14"/>
    <p:sldId id="382" r:id="rId15"/>
    <p:sldId id="383" r:id="rId16"/>
    <p:sldId id="384" r:id="rId17"/>
    <p:sldId id="344" r:id="rId18"/>
    <p:sldId id="359" r:id="rId19"/>
    <p:sldId id="275" r:id="rId20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wanza, Jenny" initials="MJ" lastIdx="16" clrIdx="0">
    <p:extLst>
      <p:ext uri="{19B8F6BF-5375-455C-9EA6-DF929625EA0E}">
        <p15:presenceInfo xmlns:p15="http://schemas.microsoft.com/office/powerpoint/2012/main" userId="S::Jenny.Mwanza@thepalladiumgroup.com::fc509b59-8074-47ef-8101-6467f20e1d26" providerId="AD"/>
      </p:ext>
    </p:extLst>
  </p:cmAuthor>
  <p:cmAuthor id="2" name="Beatus Kibiti" initials="BK" lastIdx="3" clrIdx="1">
    <p:extLst>
      <p:ext uri="{19B8F6BF-5375-455C-9EA6-DF929625EA0E}">
        <p15:presenceInfo xmlns:p15="http://schemas.microsoft.com/office/powerpoint/2012/main" userId="1382c0a9edc71c6f" providerId="Windows Live"/>
      </p:ext>
    </p:extLst>
  </p:cmAuthor>
  <p:cmAuthor id="3" name="Kalungwa, Zaharani" initials="KZ" lastIdx="3" clrIdx="2">
    <p:extLst>
      <p:ext uri="{19B8F6BF-5375-455C-9EA6-DF929625EA0E}">
        <p15:presenceInfo xmlns:p15="http://schemas.microsoft.com/office/powerpoint/2012/main" userId="S-1-5-21-2807995473-1787127442-553225578-1003" providerId="AD"/>
      </p:ext>
    </p:extLst>
  </p:cmAuthor>
  <p:cmAuthor id="4" name="McGill, Deborah" initials="MD" lastIdx="5" clrIdx="3">
    <p:extLst>
      <p:ext uri="{19B8F6BF-5375-455C-9EA6-DF929625EA0E}">
        <p15:presenceInfo xmlns:p15="http://schemas.microsoft.com/office/powerpoint/2012/main" userId="S::dmcgill@ad.unc.edu::a0cc9060-c0e4-4a98-930d-2082d949b5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84"/>
    <a:srgbClr val="C7971C"/>
    <a:srgbClr val="555276"/>
    <a:srgbClr val="9DB4BE"/>
    <a:srgbClr val="002E3A"/>
    <a:srgbClr val="E3B757"/>
    <a:srgbClr val="5DA19B"/>
    <a:srgbClr val="2B1533"/>
    <a:srgbClr val="1E1860"/>
    <a:srgbClr val="A29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A719D6-5AF2-4CCB-90BC-F8CBAE7F3C37}" v="9" dt="2019-06-10T13:47:52.21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1" autoAdjust="0"/>
    <p:restoredTop sz="87477" autoAdjust="0"/>
  </p:normalViewPr>
  <p:slideViewPr>
    <p:cSldViewPr>
      <p:cViewPr varScale="1">
        <p:scale>
          <a:sx n="50" d="100"/>
          <a:sy n="50" d="100"/>
        </p:scale>
        <p:origin x="738" y="42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2261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342C8-1770-4004-A9F5-C37FDF39754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8BC3E-3DFE-4E62-ABA8-A3563E71B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20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7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9" name="object 5"/>
          <p:cNvSpPr/>
          <p:nvPr userDrawn="1"/>
        </p:nvSpPr>
        <p:spPr>
          <a:xfrm>
            <a:off x="0" y="1143000"/>
            <a:ext cx="10058400" cy="5442455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1"/>
          <p:cNvSpPr>
            <a:spLocks noChangeArrowheads="1"/>
          </p:cNvSpPr>
          <p:nvPr userDrawn="1"/>
        </p:nvSpPr>
        <p:spPr bwMode="auto">
          <a:xfrm>
            <a:off x="-1087826" y="729054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D6A178-503A-4061-86A1-0C00245968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6698132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4F9D8A-9D69-4365-8C7D-EA5958189CD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793" y="6635267"/>
            <a:ext cx="1288528" cy="11016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427643-4AB8-42F5-910E-A1D124992E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416" y="6698132"/>
            <a:ext cx="990600" cy="843991"/>
          </a:xfrm>
          <a:prstGeom prst="rect">
            <a:avLst/>
          </a:prstGeom>
        </p:spPr>
      </p:pic>
      <p:pic>
        <p:nvPicPr>
          <p:cNvPr id="15" name="Picture 14" descr="image001">
            <a:extLst>
              <a:ext uri="{FF2B5EF4-FFF2-40B4-BE49-F238E27FC236}">
                <a16:creationId xmlns:a16="http://schemas.microsoft.com/office/drawing/2014/main" id="{08DA60A2-EF2B-4559-91EB-46CB309B9E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571" y="6704069"/>
            <a:ext cx="1492036" cy="96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561845" y="2702611"/>
            <a:ext cx="8429755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61845" y="2819400"/>
            <a:ext cx="6818809" cy="28575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</a:lstStyle>
          <a:p>
            <a:pPr lvl="0"/>
            <a:r>
              <a:rPr lang="en-US" dirty="0"/>
              <a:t>Point number 1</a:t>
            </a:r>
          </a:p>
          <a:p>
            <a:pPr lvl="1"/>
            <a:r>
              <a:rPr lang="en-US" dirty="0"/>
              <a:t>Information about point number 1</a:t>
            </a:r>
          </a:p>
          <a:p>
            <a:pPr lvl="2"/>
            <a:r>
              <a:rPr lang="en-US" dirty="0"/>
              <a:t>Information about point number 1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Point number 2</a:t>
            </a:r>
          </a:p>
          <a:p>
            <a:pPr lvl="1"/>
            <a:r>
              <a:rPr lang="en-US" dirty="0"/>
              <a:t>Information about point number 2</a:t>
            </a:r>
          </a:p>
          <a:p>
            <a:pPr lvl="2"/>
            <a:r>
              <a:rPr lang="en-US" dirty="0"/>
              <a:t>Information about point number 2</a:t>
            </a:r>
          </a:p>
          <a:p>
            <a:pPr lvl="2"/>
            <a:endParaRPr lang="en-US" dirty="0"/>
          </a:p>
        </p:txBody>
      </p:sp>
      <p:sp>
        <p:nvSpPr>
          <p:cNvPr id="8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0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80664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Graphic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85800" y="2971800"/>
            <a:ext cx="40386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17477" y="29718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82187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43000"/>
            <a:ext cx="6593784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art goes here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181600" y="23622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2362200"/>
            <a:ext cx="4267200" cy="46482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Type text here</a:t>
            </a:r>
          </a:p>
          <a:p>
            <a:pPr lvl="1"/>
            <a:r>
              <a:rPr lang="en-US" dirty="0"/>
              <a:t>Type text here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4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89171"/>
            <a:ext cx="6629400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chart goes here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43732" y="2354394"/>
            <a:ext cx="8991600" cy="480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6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47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Final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1523" y="0"/>
            <a:ext cx="0" cy="1386840"/>
          </a:xfrm>
          <a:custGeom>
            <a:avLst/>
            <a:gdLst/>
            <a:ahLst/>
            <a:cxnLst/>
            <a:rect l="l" t="t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ln w="4318">
            <a:solidFill>
              <a:srgbClr val="1E1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0" y="0"/>
            <a:ext cx="10058400" cy="6550286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>
              <a:solidFill>
                <a:srgbClr val="A7BF39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685800" y="3124200"/>
            <a:ext cx="8077200" cy="297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bg1"/>
                </a:solidFill>
                <a:effectLst/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Views expressed are not necessarily those of USAID or the United States government. </a:t>
            </a:r>
          </a:p>
          <a:p>
            <a:pPr marL="12700" marR="819150">
              <a:lnSpc>
                <a:spcPts val="5200"/>
              </a:lnSpc>
            </a:pPr>
            <a:r>
              <a:rPr lang="en-US" sz="1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www.measureevaluation.org</a:t>
            </a:r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-762000" y="728269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9E379E-27B2-4254-8EC5-8B2749F7A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718410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CC20A8-EDD6-497C-B761-2C7634877D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6576125"/>
            <a:ext cx="1288528" cy="11016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EFB545-864E-4BB1-BA40-C00188FE496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818" y="6704974"/>
            <a:ext cx="990600" cy="8439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/>
          <p:cNvSpPr/>
          <p:nvPr userDrawn="1"/>
        </p:nvSpPr>
        <p:spPr>
          <a:xfrm>
            <a:off x="0" y="-1"/>
            <a:ext cx="10058400" cy="1190825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611769" y="366812"/>
            <a:ext cx="8674100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Futura LT Pro Book" panose="020B0502020204020303" pitchFamily="34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685800" y="2702611"/>
            <a:ext cx="8305800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Futura LT Pro Book" panose="020B0502020204020303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Futura LT Pro Book" panose="020B0502020204020303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Futura LT Pro Book" panose="020B0502020204020303" pitchFamily="34" charset="0"/>
              </a:defRPr>
            </a:lvl3pPr>
            <a:lvl4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24237"/>
            <a:ext cx="6629400" cy="1066800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1E1860"/>
                </a:solidFill>
                <a:latin typeface="Futura LT Pro Book" panose="020B0502020204020303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BDFA0C-E80A-4094-A18A-4AC6DC5C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8D3-AC1A-4FDC-8C0A-674E3B3BD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3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219201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8" r:id="rId4"/>
    <p:sldLayoutId id="2147483669" r:id="rId5"/>
    <p:sldLayoutId id="2147483670" r:id="rId6"/>
    <p:sldLayoutId id="2147483665" r:id="rId7"/>
    <p:sldLayoutId id="2147483683" r:id="rId8"/>
    <p:sldLayoutId id="2147483684" r:id="rId9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/>
          <p:cNvSpPr txBox="1"/>
          <p:nvPr/>
        </p:nvSpPr>
        <p:spPr>
          <a:xfrm>
            <a:off x="609600" y="379900"/>
            <a:ext cx="8839200" cy="1526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495"/>
              </a:lnSpc>
            </a:pPr>
            <a:r>
              <a:rPr lang="en-US" sz="5700" b="1" spc="-265" dirty="0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rPr>
              <a:t>Module 1.4</a:t>
            </a:r>
          </a:p>
          <a:p>
            <a:pPr marL="12700">
              <a:lnSpc>
                <a:spcPts val="5400"/>
              </a:lnSpc>
            </a:pPr>
            <a:r>
              <a:rPr lang="en-US" sz="5000" b="1" spc="-200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Roles and User Management</a:t>
            </a:r>
          </a:p>
        </p:txBody>
      </p:sp>
      <p:sp>
        <p:nvSpPr>
          <p:cNvPr id="3" name="object 9"/>
          <p:cNvSpPr txBox="1"/>
          <p:nvPr/>
        </p:nvSpPr>
        <p:spPr>
          <a:xfrm>
            <a:off x="5114693" y="3810000"/>
            <a:ext cx="4715107" cy="2600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</a:pP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Rollout of Health Facility Registry/Master Facility List </a:t>
            </a:r>
            <a:b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for States and Local Government Areas </a:t>
            </a:r>
            <a:b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in Nigeria</a:t>
            </a:r>
          </a:p>
          <a:p>
            <a:pPr marL="12700"/>
            <a:r>
              <a:rPr lang="en-US" sz="2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June 2019</a:t>
            </a:r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8C9C3F-A73A-48DF-8C99-9B6344B556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5600"/>
            <a:ext cx="5217829" cy="365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99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057400"/>
            <a:ext cx="3657601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on </a:t>
            </a:r>
            <a:r>
              <a:rPr lang="en-US" sz="2400" b="1" dirty="0"/>
              <a:t>User Management </a:t>
            </a:r>
            <a:r>
              <a:rPr lang="en-US" sz="2400" dirty="0"/>
              <a:t>-&gt; </a:t>
            </a:r>
            <a:r>
              <a:rPr lang="en-US" sz="2400" b="1" dirty="0"/>
              <a:t>Users</a:t>
            </a:r>
            <a:r>
              <a:rPr lang="en-US" dirty="0"/>
              <a:t>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 list of users will be displayed.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</a:t>
            </a:r>
            <a:r>
              <a:rPr lang="en-US" sz="2400" b="1" dirty="0"/>
              <a:t>Register user </a:t>
            </a:r>
            <a:r>
              <a:rPr lang="en-US" sz="2400" dirty="0"/>
              <a:t>at the top right corner.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You will then see this data entry screen.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948CB-CA3F-4CD3-B97B-54612A77EC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Adding a user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F651AA-0188-4319-A111-D7FC70E62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45" y="2057400"/>
            <a:ext cx="5308763" cy="508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20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724024" cy="18805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Fill out the form with user details.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Fields marked </a:t>
            </a:r>
            <a:r>
              <a:rPr lang="en-US" sz="2400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 are mandatory.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Select the permission attached to your role as a user.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948CB-CA3F-4CD3-B97B-54612A77EC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Adding a user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4C1F616-40C3-434B-B6BE-E3F60DBB3A22}"/>
              </a:ext>
            </a:extLst>
          </p:cNvPr>
          <p:cNvSpPr txBox="1">
            <a:spLocks/>
          </p:cNvSpPr>
          <p:nvPr/>
        </p:nvSpPr>
        <p:spPr>
          <a:xfrm>
            <a:off x="3760076" y="4571999"/>
            <a:ext cx="2793123" cy="3075309"/>
          </a:xfrm>
          <a:prstGeom prst="rect">
            <a:avLst/>
          </a:prstGeom>
        </p:spPr>
        <p:txBody>
          <a:bodyPr/>
          <a:lstStyle>
            <a:lvl1pPr marL="0" eaLnBrk="1" hangingPunct="1"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eaLnBrk="1" hangingPunct="1"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eaLnBrk="1" hangingPunct="1"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eaLnBrk="1" hangingPunct="1">
              <a:defRPr>
                <a:solidFill>
                  <a:schemeClr val="tx1"/>
                </a:solidFill>
                <a:latin typeface="Futura LT Pro Book" panose="020B0502020204020303" pitchFamily="34" charset="0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sz="2000" kern="0" dirty="0">
                <a:solidFill>
                  <a:srgbClr val="008C84"/>
                </a:solidFill>
              </a:rPr>
              <a:t>State permission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kern="0" dirty="0"/>
              <a:t>This gives the user permission to manage facilities within the assigned state.</a:t>
            </a:r>
          </a:p>
          <a:p>
            <a:pPr>
              <a:spcBef>
                <a:spcPts val="1800"/>
              </a:spcBef>
            </a:pPr>
            <a:endParaRPr lang="en-US" sz="2000" kern="0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D0A9729-1C6C-45EE-B05D-2B0E26921022}"/>
              </a:ext>
            </a:extLst>
          </p:cNvPr>
          <p:cNvSpPr txBox="1">
            <a:spLocks/>
          </p:cNvSpPr>
          <p:nvPr/>
        </p:nvSpPr>
        <p:spPr>
          <a:xfrm>
            <a:off x="707947" y="4572000"/>
            <a:ext cx="2492454" cy="3075309"/>
          </a:xfrm>
          <a:prstGeom prst="rect">
            <a:avLst/>
          </a:prstGeom>
        </p:spPr>
        <p:txBody>
          <a:bodyPr/>
          <a:lstStyle>
            <a:lvl1pPr marL="0" eaLnBrk="1" hangingPunct="1"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eaLnBrk="1" hangingPunct="1"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eaLnBrk="1" hangingPunct="1"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eaLnBrk="1" hangingPunct="1">
              <a:defRPr>
                <a:solidFill>
                  <a:schemeClr val="tx1"/>
                </a:solidFill>
                <a:latin typeface="Futura LT Pro Book" panose="020B0502020204020303" pitchFamily="34" charset="0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sz="2000" kern="0" dirty="0">
                <a:solidFill>
                  <a:srgbClr val="008C84"/>
                </a:solidFill>
              </a:rPr>
              <a:t>LGA permission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kern="0" dirty="0"/>
              <a:t>This give the user permission to manage facilities within the assigned LGA.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000" kern="0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BC745EF-A2DE-4FCA-90DE-51024A8B6B3C}"/>
              </a:ext>
            </a:extLst>
          </p:cNvPr>
          <p:cNvSpPr txBox="1">
            <a:spLocks/>
          </p:cNvSpPr>
          <p:nvPr/>
        </p:nvSpPr>
        <p:spPr>
          <a:xfrm>
            <a:off x="6812207" y="4547284"/>
            <a:ext cx="2793124" cy="3075309"/>
          </a:xfrm>
          <a:prstGeom prst="rect">
            <a:avLst/>
          </a:prstGeom>
        </p:spPr>
        <p:txBody>
          <a:bodyPr/>
          <a:lstStyle>
            <a:lvl1pPr marL="0" eaLnBrk="1" hangingPunct="1"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eaLnBrk="1" hangingPunct="1"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eaLnBrk="1" hangingPunct="1"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eaLnBrk="1" hangingPunct="1">
              <a:defRPr>
                <a:solidFill>
                  <a:schemeClr val="tx1"/>
                </a:solidFill>
                <a:latin typeface="Futura LT Pro Book" panose="020B0502020204020303" pitchFamily="34" charset="0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sz="2000" kern="0" dirty="0">
                <a:solidFill>
                  <a:srgbClr val="008C84"/>
                </a:solidFill>
              </a:rPr>
              <a:t>FMOH permission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kern="0" dirty="0"/>
              <a:t>This gives the user permission to manage facilities in all states.</a:t>
            </a:r>
          </a:p>
          <a:p>
            <a:pPr>
              <a:spcBef>
                <a:spcPts val="1800"/>
              </a:spcBef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014380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4037" y="2212869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 the list of users, click </a:t>
            </a:r>
            <a:r>
              <a:rPr lang="en-US" b="1" dirty="0">
                <a:solidFill>
                  <a:srgbClr val="FFC000"/>
                </a:solidFill>
              </a:rPr>
              <a:t>Edit</a:t>
            </a:r>
            <a:r>
              <a:rPr lang="en-US" dirty="0"/>
              <a:t> to the right of a given user’s name to update the entry.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Modify user information as required, then click </a:t>
            </a:r>
            <a:r>
              <a:rPr lang="en-US" b="1" dirty="0"/>
              <a:t>Update</a:t>
            </a:r>
            <a:r>
              <a:rPr lang="en-US" dirty="0"/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948CB-CA3F-4CD3-B97B-54612A77EC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7372742" cy="837214"/>
          </a:xfrm>
        </p:spPr>
        <p:txBody>
          <a:bodyPr/>
          <a:lstStyle/>
          <a:p>
            <a:r>
              <a:rPr lang="en-US" dirty="0"/>
              <a:t>Updating user information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9601B7-B5E6-4559-9BA8-A310C1FEBF0C}"/>
              </a:ext>
            </a:extLst>
          </p:cNvPr>
          <p:cNvGrpSpPr/>
          <p:nvPr/>
        </p:nvGrpSpPr>
        <p:grpSpPr>
          <a:xfrm>
            <a:off x="759595" y="5029200"/>
            <a:ext cx="8328523" cy="1782901"/>
            <a:chOff x="675269" y="4998899"/>
            <a:chExt cx="8328523" cy="178290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E910FA8-B77A-438B-8844-D7C4DE13F3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26515"/>
            <a:stretch/>
          </p:blipFill>
          <p:spPr>
            <a:xfrm>
              <a:off x="675269" y="4998899"/>
              <a:ext cx="7391400" cy="1782901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C5C05DD-35C3-4E1F-9AC9-23F098676B7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8532"/>
            <a:stretch/>
          </p:blipFill>
          <p:spPr>
            <a:xfrm>
              <a:off x="7850261" y="4998899"/>
              <a:ext cx="1153531" cy="17829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4457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71674"/>
            <a:ext cx="8724024" cy="1143000"/>
          </a:xfrm>
        </p:spPr>
        <p:txBody>
          <a:bodyPr/>
          <a:lstStyle/>
          <a:p>
            <a:r>
              <a:rPr lang="en-US" dirty="0"/>
              <a:t>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845111"/>
            <a:ext cx="8429755" cy="6048176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In an HFR, you may not delete a user, but you may block a user.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A blocked user will not be able to log in to the system.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To block a user, click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Block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by the name of the user on the list whom you want to block. You will get this prompt:</a:t>
            </a:r>
          </a:p>
          <a:p>
            <a:pPr>
              <a:spcBef>
                <a:spcPts val="1800"/>
              </a:spcBef>
            </a:pPr>
            <a:endParaRPr lang="en-US" sz="2400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Click </a:t>
            </a:r>
            <a:r>
              <a:rPr lang="en-US" sz="2200" b="1" dirty="0"/>
              <a:t>Yes</a:t>
            </a:r>
            <a:r>
              <a:rPr lang="en-US" sz="2200" dirty="0"/>
              <a:t> to confirm.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To activate a user, follow the same procedure, clicking </a:t>
            </a:r>
            <a:r>
              <a:rPr lang="en-US" sz="2200" b="1" dirty="0">
                <a:solidFill>
                  <a:srgbClr val="00B050"/>
                </a:solidFill>
              </a:rPr>
              <a:t>Active</a:t>
            </a:r>
            <a:r>
              <a:rPr lang="en-US" sz="2200" dirty="0"/>
              <a:t> instead of </a:t>
            </a:r>
            <a:r>
              <a:rPr lang="en-US" sz="2200" b="1" dirty="0">
                <a:solidFill>
                  <a:srgbClr val="FF0000"/>
                </a:solidFill>
              </a:rPr>
              <a:t>Block</a:t>
            </a:r>
            <a:r>
              <a:rPr lang="en-US" sz="2200" dirty="0"/>
              <a:t>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948CB-CA3F-4CD3-B97B-54612A77EC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Blocking a user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A61AF8-A3F8-44F1-9F23-720EF05B4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168984"/>
            <a:ext cx="3684014" cy="140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27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Activity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55DAD3-AAEE-4D98-A910-527F64016F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2672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8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8724023" cy="837214"/>
          </a:xfrm>
        </p:spPr>
        <p:txBody>
          <a:bodyPr/>
          <a:lstStyle/>
          <a:p>
            <a:r>
              <a:rPr lang="en-US" dirty="0"/>
              <a:t>Create accounts</a:t>
            </a:r>
          </a:p>
        </p:txBody>
      </p:sp>
    </p:spTree>
    <p:extLst>
      <p:ext uri="{BB962C8B-B14F-4D97-AF65-F5344CB8AC3E}">
        <p14:creationId xmlns:p14="http://schemas.microsoft.com/office/powerpoint/2010/main" val="396893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56114" y="2400300"/>
            <a:ext cx="8429755" cy="3390900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Introduction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Overview of user roles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Overview of permissions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Managing users</a:t>
            </a: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Health Facility Registries (HFRs) have been designed with role-based access control (RBAC) or a role-based security mechanism.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RBAC is a method of restricting system access based on the roles of individual users.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RBAC lets users have access rights only to what they need to do their jobs and prevents them from accessing information that doesn't pertain to them.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28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948CB-CA3F-4CD3-B97B-54612A77EC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HFR RBAC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BA349F-797B-4AED-8FA7-99DD01652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257" y="1928419"/>
            <a:ext cx="57912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43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HFR permissions represent different actions that a user can perform:</a:t>
            </a:r>
          </a:p>
          <a:p>
            <a:pPr marL="914400" lvl="1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View permission</a:t>
            </a:r>
            <a:r>
              <a:rPr lang="en-US" dirty="0"/>
              <a:t> allows a user to view a specified module or resource.</a:t>
            </a:r>
          </a:p>
          <a:p>
            <a:pPr marL="914400" lvl="1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Add permission </a:t>
            </a:r>
            <a:r>
              <a:rPr lang="en-US" dirty="0"/>
              <a:t>allows a user to add data (e.g., a facility).</a:t>
            </a:r>
          </a:p>
          <a:p>
            <a:pPr marL="914400" lvl="1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Edit permission </a:t>
            </a:r>
            <a:r>
              <a:rPr lang="en-US" dirty="0"/>
              <a:t>allows a user to update information.</a:t>
            </a:r>
          </a:p>
          <a:p>
            <a:pPr marL="914400" lvl="1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/>
              <a:t>Delete permission </a:t>
            </a:r>
            <a:r>
              <a:rPr lang="en-US" dirty="0"/>
              <a:t>allows a user to delete specified information.</a:t>
            </a:r>
          </a:p>
        </p:txBody>
      </p:sp>
    </p:spTree>
    <p:extLst>
      <p:ext uri="{BB962C8B-B14F-4D97-AF65-F5344CB8AC3E}">
        <p14:creationId xmlns:p14="http://schemas.microsoft.com/office/powerpoint/2010/main" val="264776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Permissions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948CB-CA3F-4CD3-B97B-54612A77EC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HFR permissions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846FD7-9746-4455-AA4F-385DB3F1A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574" y="1949990"/>
            <a:ext cx="8493252" cy="567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02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Roles represent user responsibilities for an HFR. For example, the </a:t>
            </a:r>
            <a:r>
              <a:rPr lang="en-US" b="1" dirty="0"/>
              <a:t>Data Entry </a:t>
            </a:r>
            <a:r>
              <a:rPr lang="en-US" dirty="0"/>
              <a:t>role allows a user to enter facilities in the HFR.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Roles can have multiple permissions assigned to them.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HFR roles are flexible and can be modified or defined in the front end by administrators.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535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2600" y="3048000"/>
            <a:ext cx="64008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User</a:t>
            </a:r>
          </a:p>
          <a:p>
            <a:pPr algn="ctr">
              <a:lnSpc>
                <a:spcPts val="5900"/>
              </a:lnSpc>
            </a:pPr>
            <a:r>
              <a:rPr lang="en-US" sz="5500" dirty="0">
                <a:solidFill>
                  <a:srgbClr val="002E3A"/>
                </a:solidFill>
                <a:latin typeface="Century Gothic" panose="020B0502020202020204" pitchFamily="34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124959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4037" y="2212869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Users are the people given responsibilities to do things within an HFR.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HFRs have three categories of users:</a:t>
            </a:r>
          </a:p>
          <a:p>
            <a:pPr marL="1371600" lvl="2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Federal Ministry of Health users</a:t>
            </a:r>
          </a:p>
          <a:p>
            <a:pPr marL="1371600" lvl="2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State users</a:t>
            </a:r>
          </a:p>
          <a:p>
            <a:pPr marL="1371600" lvl="2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Local government area (LGA) users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Each user will have different responsibilities depending on their affiliation.</a:t>
            </a:r>
          </a:p>
        </p:txBody>
      </p:sp>
    </p:spTree>
    <p:extLst>
      <p:ext uri="{BB962C8B-B14F-4D97-AF65-F5344CB8AC3E}">
        <p14:creationId xmlns:p14="http://schemas.microsoft.com/office/powerpoint/2010/main" val="4177218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use and blue_corrected" id="{24BB43F7-A238-40E1-A388-AA30B486D4FC}" vid="{C3D0504A-8D89-47AB-96BA-D5EE0E8259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4A79819CA3F3428B644840049B5527" ma:contentTypeVersion="5" ma:contentTypeDescription="Create a new document." ma:contentTypeScope="" ma:versionID="b91ae86749413e39d6ab5cf72415f548">
  <xsd:schema xmlns:xsd="http://www.w3.org/2001/XMLSchema" xmlns:xs="http://www.w3.org/2001/XMLSchema" xmlns:p="http://schemas.microsoft.com/office/2006/metadata/properties" xmlns:ns1="http://schemas.microsoft.com/sharepoint/v3" xmlns:ns2="d8573787-17db-43b5-9af3-2a45e79ab039" xmlns:ns3="13922b43-4eea-40f2-b18b-c20327cdf16c" targetNamespace="http://schemas.microsoft.com/office/2006/metadata/properties" ma:root="true" ma:fieldsID="a3eb1c2798d4f2b319fc785c533a2476" ns1:_="" ns2:_="" ns3:_="">
    <xsd:import namespace="http://schemas.microsoft.com/sharepoint/v3"/>
    <xsd:import namespace="d8573787-17db-43b5-9af3-2a45e79ab039"/>
    <xsd:import namespace="13922b43-4eea-40f2-b18b-c20327cdf16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73787-17db-43b5-9af3-2a45e79ab0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922b43-4eea-40f2-b18b-c20327cdf1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6FC224-0626-43ED-8AD4-4384B71126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048E68-115E-4EEB-AE32-34075EC8E989}">
  <ds:schemaRefs>
    <ds:schemaRef ds:uri="http://schemas.microsoft.com/office/2006/documentManagement/types"/>
    <ds:schemaRef ds:uri="http://schemas.openxmlformats.org/package/2006/metadata/core-properties"/>
    <ds:schemaRef ds:uri="d8573787-17db-43b5-9af3-2a45e79ab039"/>
    <ds:schemaRef ds:uri="http://purl.org/dc/elements/1.1/"/>
    <ds:schemaRef ds:uri="http://schemas.microsoft.com/office/2006/metadata/properties"/>
    <ds:schemaRef ds:uri="13922b43-4eea-40f2-b18b-c20327cdf16c"/>
    <ds:schemaRef ds:uri="http://schemas.microsoft.com/sharepoint/v3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FB12CE9-1245-4C0E-BDF8-3EE8D38EE0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8573787-17db-43b5-9af3-2a45e79ab039"/>
    <ds:schemaRef ds:uri="13922b43-4eea-40f2-b18b-c20327cdf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Charteuse and blue USAID</Template>
  <TotalTime>3110</TotalTime>
  <Words>492</Words>
  <Application>Microsoft Office PowerPoint</Application>
  <PresentationFormat>Custom</PresentationFormat>
  <Paragraphs>70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Futura Lt BT</vt:lpstr>
      <vt:lpstr>Futura LT Pro Book</vt:lpstr>
      <vt:lpstr>Office Theme</vt:lpstr>
      <vt:lpstr>PowerPoint Presentation</vt:lpstr>
      <vt:lpstr>Outline</vt:lpstr>
      <vt:lpstr>Introduction</vt:lpstr>
      <vt:lpstr>Introduction</vt:lpstr>
      <vt:lpstr>Permissions</vt:lpstr>
      <vt:lpstr>Permissions</vt:lpstr>
      <vt:lpstr>Roles</vt:lpstr>
      <vt:lpstr>PowerPoint Presentation</vt:lpstr>
      <vt:lpstr>Users</vt:lpstr>
      <vt:lpstr>Users</vt:lpstr>
      <vt:lpstr>Users</vt:lpstr>
      <vt:lpstr>Users</vt:lpstr>
      <vt:lpstr>Users</vt:lpstr>
      <vt:lpstr>PowerPoint Presentation</vt:lpstr>
      <vt:lpstr>Practice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Gwendolyn Stinger</dc:creator>
  <cp:lastModifiedBy>McGill, Deborah</cp:lastModifiedBy>
  <cp:revision>194</cp:revision>
  <dcterms:created xsi:type="dcterms:W3CDTF">2018-05-05T20:37:30Z</dcterms:created>
  <dcterms:modified xsi:type="dcterms:W3CDTF">2019-06-10T15:57:15Z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  <property fmtid="{D5CDD505-2E9C-101B-9397-08002B2CF9AE}" pid="4" name="ContentTypeId">
    <vt:lpwstr>0x0101006E4A79819CA3F3428B644840049B5527</vt:lpwstr>
  </property>
</Properties>
</file>